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22"/>
  </p:notesMasterIdLst>
  <p:handoutMasterIdLst>
    <p:handoutMasterId r:id="rId23"/>
  </p:handoutMasterIdLst>
  <p:sldIdLst>
    <p:sldId id="297" r:id="rId2"/>
    <p:sldId id="288" r:id="rId3"/>
    <p:sldId id="289" r:id="rId4"/>
    <p:sldId id="299" r:id="rId5"/>
    <p:sldId id="298" r:id="rId6"/>
    <p:sldId id="259" r:id="rId7"/>
    <p:sldId id="276" r:id="rId8"/>
    <p:sldId id="260" r:id="rId9"/>
    <p:sldId id="262" r:id="rId10"/>
    <p:sldId id="261" r:id="rId11"/>
    <p:sldId id="263" r:id="rId12"/>
    <p:sldId id="272" r:id="rId13"/>
    <p:sldId id="267" r:id="rId14"/>
    <p:sldId id="265" r:id="rId15"/>
    <p:sldId id="290" r:id="rId16"/>
    <p:sldId id="280" r:id="rId17"/>
    <p:sldId id="284" r:id="rId18"/>
    <p:sldId id="287" r:id="rId19"/>
    <p:sldId id="303" r:id="rId20"/>
    <p:sldId id="30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35"/>
    <p:restoredTop sz="87342"/>
  </p:normalViewPr>
  <p:slideViewPr>
    <p:cSldViewPr snapToGrid="0" snapToObjects="1">
      <p:cViewPr varScale="1">
        <p:scale>
          <a:sx n="94" d="100"/>
          <a:sy n="94" d="100"/>
        </p:scale>
        <p:origin x="253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FCCB5F6-7E29-1C4E-920A-5F2E602D053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8AC4AE4-BD8E-AF45-84D1-AF87C60BBB3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064356-A97B-3046-8338-3483CE234A2E}" type="datetimeFigureOut">
              <a:rPr lang="en-US" smtClean="0"/>
              <a:t>5/9/23</a:t>
            </a:fld>
            <a:endParaRPr lang="en-US"/>
          </a:p>
        </p:txBody>
      </p:sp>
      <p:sp>
        <p:nvSpPr>
          <p:cNvPr id="4" name="Footer Placeholder 3">
            <a:extLst>
              <a:ext uri="{FF2B5EF4-FFF2-40B4-BE49-F238E27FC236}">
                <a16:creationId xmlns:a16="http://schemas.microsoft.com/office/drawing/2014/main" id="{F1A8683E-BFBD-5948-87A4-92C4FF55C1A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2A4490-C70E-FB42-8566-EECEE67BACB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E67B48-1C30-3547-ADA4-3B8C6EC5C1D1}" type="slidenum">
              <a:rPr lang="en-US" smtClean="0"/>
              <a:t>‹#›</a:t>
            </a:fld>
            <a:endParaRPr lang="en-US"/>
          </a:p>
        </p:txBody>
      </p:sp>
    </p:spTree>
    <p:extLst>
      <p:ext uri="{BB962C8B-B14F-4D97-AF65-F5344CB8AC3E}">
        <p14:creationId xmlns:p14="http://schemas.microsoft.com/office/powerpoint/2010/main" val="4257288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3232FB-E508-1944-A815-BD41E055C53A}" type="datetimeFigureOut">
              <a:rPr lang="en-US" smtClean="0"/>
              <a:t>5/9/23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1FF5C0-76AC-C848-9505-E0908F3687B8}" type="slidenum">
              <a:rPr lang="en-US" smtClean="0"/>
              <a:t>‹#›</a:t>
            </a:fld>
            <a:endParaRPr lang="en-US"/>
          </a:p>
        </p:txBody>
      </p:sp>
    </p:spTree>
    <p:extLst>
      <p:ext uri="{BB962C8B-B14F-4D97-AF65-F5344CB8AC3E}">
        <p14:creationId xmlns:p14="http://schemas.microsoft.com/office/powerpoint/2010/main" val="76998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FF5C0-76AC-C848-9505-E0908F3687B8}" type="slidenum">
              <a:rPr lang="en-US" smtClean="0"/>
              <a:t>13</a:t>
            </a:fld>
            <a:endParaRPr lang="en-US"/>
          </a:p>
        </p:txBody>
      </p:sp>
    </p:spTree>
    <p:extLst>
      <p:ext uri="{BB962C8B-B14F-4D97-AF65-F5344CB8AC3E}">
        <p14:creationId xmlns:p14="http://schemas.microsoft.com/office/powerpoint/2010/main" val="3144340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1FF5C0-76AC-C848-9505-E0908F3687B8}" type="slidenum">
              <a:rPr lang="en-US" smtClean="0"/>
              <a:t>19</a:t>
            </a:fld>
            <a:endParaRPr lang="en-US"/>
          </a:p>
        </p:txBody>
      </p:sp>
    </p:spTree>
    <p:extLst>
      <p:ext uri="{BB962C8B-B14F-4D97-AF65-F5344CB8AC3E}">
        <p14:creationId xmlns:p14="http://schemas.microsoft.com/office/powerpoint/2010/main" val="239312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B7C3F878-F5E8-489B-AC8A-64F2A7E22C28}" type="datetimeFigureOut">
              <a:rPr lang="en-US" smtClean="0"/>
              <a:pPr/>
              <a:t>5/9/23</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dirty="0"/>
          </a:p>
        </p:txBody>
      </p:sp>
      <p:sp>
        <p:nvSpPr>
          <p:cNvPr id="6" name="Slide Number Placeholder 5"/>
          <p:cNvSpPr>
            <a:spLocks noGrp="1"/>
          </p:cNvSpPr>
          <p:nvPr>
            <p:ph type="sldNum" sz="quarter" idx="12"/>
          </p:nvPr>
        </p:nvSpPr>
        <p:spPr>
          <a:xfrm>
            <a:off x="4191000" y="6122894"/>
            <a:ext cx="762000" cy="271463"/>
          </a:xfrm>
        </p:spPr>
        <p:txBody>
          <a:body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5/9/23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dirty="0"/>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5/9/23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5/9/23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7C3F878-F5E8-489B-AC8A-64F2A7E22C28}" type="datetimeFigureOut">
              <a:rPr lang="en-US" smtClean="0"/>
              <a:pPr/>
              <a:t>5/9/23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7C3F878-F5E8-489B-AC8A-64F2A7E22C28}" type="datetimeFigureOut">
              <a:rPr lang="en-US" smtClean="0"/>
              <a:pPr/>
              <a:t>5/9/23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7C3F878-F5E8-489B-AC8A-64F2A7E22C28}" type="datetimeFigureOut">
              <a:rPr lang="en-US" smtClean="0"/>
              <a:pPr/>
              <a:t>5/9/23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B7C3F878-F5E8-489B-AC8A-64F2A7E22C28}" type="datetimeFigureOut">
              <a:rPr lang="en-US" smtClean="0"/>
              <a:pPr/>
              <a:t>5/9/23</a:t>
            </a:fld>
            <a:endParaRPr lang="en-US" dirty="0"/>
          </a:p>
        </p:txBody>
      </p:sp>
      <p:sp>
        <p:nvSpPr>
          <p:cNvPr id="5" name="Footer Placeholder 4"/>
          <p:cNvSpPr>
            <a:spLocks noGrp="1"/>
          </p:cNvSpPr>
          <p:nvPr>
            <p:ph type="ftr" sz="quarter" idx="11"/>
          </p:nvPr>
        </p:nvSpPr>
        <p:spPr>
          <a:xfrm>
            <a:off x="5638800" y="6124401"/>
            <a:ext cx="2895600" cy="257810"/>
          </a:xfrm>
        </p:spPr>
        <p:txBody>
          <a:bodyPr/>
          <a:lstStyle/>
          <a:p>
            <a:endParaRPr lang="en-US" dirty="0"/>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5/9/23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B7C3F878-F5E8-489B-AC8A-64F2A7E22C28}" type="datetimeFigureOut">
              <a:rPr lang="en-US" smtClean="0"/>
              <a:pPr/>
              <a:t>5/9/23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7C3F878-F5E8-489B-AC8A-64F2A7E22C28}" type="datetimeFigureOut">
              <a:rPr lang="en-US" smtClean="0"/>
              <a:pPr/>
              <a:t>5/9/23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7C3F878-F5E8-489B-AC8A-64F2A7E22C28}" type="datetimeFigureOut">
              <a:rPr lang="en-US" smtClean="0"/>
              <a:pPr/>
              <a:t>5/9/23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B7C3F878-F5E8-489B-AC8A-64F2A7E22C28}" type="datetimeFigureOut">
              <a:rPr lang="en-US" smtClean="0"/>
              <a:pPr/>
              <a:t>5/9/23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5/9/23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B7C3F878-F5E8-489B-AC8A-64F2A7E22C28}" type="datetimeFigureOut">
              <a:rPr lang="en-US" smtClean="0"/>
              <a:pPr/>
              <a:t>5/9/23</a:t>
            </a:fld>
            <a:endParaRPr lang="en-US" dirty="0"/>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dirty="0"/>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bcbe.org/domain/46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6.svg"/><Relationship Id="rId4"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br>
              <a:rPr lang="en-US" sz="4400" dirty="0"/>
            </a:br>
            <a:r>
              <a:rPr lang="en-US" sz="4400" dirty="0"/>
              <a:t>7</a:t>
            </a:r>
            <a:r>
              <a:rPr lang="en-US" sz="4400" baseline="30000" dirty="0"/>
              <a:t>th</a:t>
            </a:r>
            <a:r>
              <a:rPr lang="en-US" sz="4400" dirty="0"/>
              <a:t> Grade Advanced Courses:</a:t>
            </a:r>
            <a:br>
              <a:rPr lang="en-US" sz="4400" dirty="0"/>
            </a:br>
            <a:r>
              <a:rPr lang="en-US" sz="4400" dirty="0"/>
              <a:t>Get the Facts </a:t>
            </a:r>
          </a:p>
        </p:txBody>
      </p:sp>
      <p:sp>
        <p:nvSpPr>
          <p:cNvPr id="3" name="Subtitle 2"/>
          <p:cNvSpPr>
            <a:spLocks noGrp="1"/>
          </p:cNvSpPr>
          <p:nvPr>
            <p:ph type="subTitle" idx="1"/>
          </p:nvPr>
        </p:nvSpPr>
        <p:spPr>
          <a:xfrm>
            <a:off x="914400" y="4824512"/>
            <a:ext cx="7342188" cy="1752600"/>
          </a:xfrm>
        </p:spPr>
        <p:txBody>
          <a:bodyPr>
            <a:normAutofit/>
          </a:bodyPr>
          <a:lstStyle/>
          <a:p>
            <a:r>
              <a:rPr lang="en-US" sz="4400" dirty="0"/>
              <a:t>Fairhope Middle School</a:t>
            </a:r>
          </a:p>
        </p:txBody>
      </p:sp>
      <p:pic>
        <p:nvPicPr>
          <p:cNvPr id="4" name="Picture 3" descr="piratehead - color.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9229" y="3411088"/>
            <a:ext cx="1952724" cy="1269873"/>
          </a:xfrm>
          <a:prstGeom prst="rect">
            <a:avLst/>
          </a:prstGeom>
        </p:spPr>
      </p:pic>
      <p:pic>
        <p:nvPicPr>
          <p:cNvPr id="5" name="Picture 4" descr="get the fact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498685"/>
            <a:ext cx="1734748" cy="1098898"/>
          </a:xfrm>
          <a:prstGeom prst="rect">
            <a:avLst/>
          </a:prstGeom>
        </p:spPr>
      </p:pic>
    </p:spTree>
    <p:extLst>
      <p:ext uri="{BB962C8B-B14F-4D97-AF65-F5344CB8AC3E}">
        <p14:creationId xmlns:p14="http://schemas.microsoft.com/office/powerpoint/2010/main" val="1658578027"/>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3789" y="1552313"/>
            <a:ext cx="8654093" cy="6494085"/>
          </a:xfrm>
          <a:prstGeom prst="rect">
            <a:avLst/>
          </a:prstGeom>
          <a:noFill/>
        </p:spPr>
        <p:txBody>
          <a:bodyPr wrap="square" rtlCol="0">
            <a:spAutoFit/>
          </a:bodyPr>
          <a:lstStyle/>
          <a:p>
            <a:pPr marL="457200" indent="-457200">
              <a:buFont typeface="Arial"/>
              <a:buChar char="•"/>
            </a:pPr>
            <a:r>
              <a:rPr lang="en-US" sz="3200" dirty="0"/>
              <a:t>Grades may be lower than they were in regular classes, but it is better to adjust now. </a:t>
            </a:r>
          </a:p>
          <a:p>
            <a:pPr marL="457200" indent="-457200">
              <a:buFont typeface="Arial"/>
              <a:buChar char="•"/>
            </a:pPr>
            <a:r>
              <a:rPr lang="en-US" sz="3200" dirty="0"/>
              <a:t>Students will have increased independent/ outside of class assignments. </a:t>
            </a:r>
          </a:p>
          <a:p>
            <a:pPr marL="457200" indent="-457200">
              <a:buFont typeface="Arial"/>
              <a:buChar char="•"/>
            </a:pPr>
            <a:r>
              <a:rPr lang="en-US" sz="3200" dirty="0"/>
              <a:t>Students should take ownership of their learning and advocate for themselves.</a:t>
            </a:r>
          </a:p>
          <a:p>
            <a:pPr marL="457200" indent="-457200">
              <a:buFont typeface="Arial"/>
              <a:buChar char="•"/>
            </a:pPr>
            <a:r>
              <a:rPr lang="en-US" sz="3200" dirty="0"/>
              <a:t>Students involved in multiple extracurricular activities will need to purposefully schedule time to complete their assignments and to study.</a:t>
            </a:r>
          </a:p>
          <a:p>
            <a:pPr marL="457200" indent="-457200">
              <a:buFont typeface="Arial"/>
              <a:buChar char="•"/>
            </a:pPr>
            <a:endParaRPr lang="en-US" sz="3200" dirty="0"/>
          </a:p>
          <a:p>
            <a:endParaRPr lang="en-US" sz="3200" dirty="0"/>
          </a:p>
          <a:p>
            <a:pPr marL="457200" indent="-457200">
              <a:buFont typeface="Arial"/>
              <a:buChar char="•"/>
            </a:pPr>
            <a:endParaRPr lang="en-US" sz="3200" dirty="0"/>
          </a:p>
        </p:txBody>
      </p:sp>
      <p:sp>
        <p:nvSpPr>
          <p:cNvPr id="3" name="TextBox 2"/>
          <p:cNvSpPr txBox="1"/>
          <p:nvPr/>
        </p:nvSpPr>
        <p:spPr>
          <a:xfrm>
            <a:off x="329228" y="580156"/>
            <a:ext cx="8560010" cy="646331"/>
          </a:xfrm>
          <a:prstGeom prst="rect">
            <a:avLst/>
          </a:prstGeom>
          <a:noFill/>
        </p:spPr>
        <p:txBody>
          <a:bodyPr wrap="square" rtlCol="0">
            <a:spAutoFit/>
          </a:bodyPr>
          <a:lstStyle/>
          <a:p>
            <a:r>
              <a:rPr lang="en-US" sz="3600" b="1" dirty="0"/>
              <a:t>Things to think about…</a:t>
            </a:r>
          </a:p>
        </p:txBody>
      </p:sp>
      <p:pic>
        <p:nvPicPr>
          <p:cNvPr id="2" name="Picture 1" descr="think about 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7749" y="311818"/>
            <a:ext cx="2294108" cy="1240495"/>
          </a:xfrm>
          <a:prstGeom prst="rect">
            <a:avLst/>
          </a:prstGeom>
        </p:spPr>
      </p:pic>
    </p:spTree>
    <p:extLst>
      <p:ext uri="{BB962C8B-B14F-4D97-AF65-F5344CB8AC3E}">
        <p14:creationId xmlns:p14="http://schemas.microsoft.com/office/powerpoint/2010/main" val="4271273831"/>
      </p:ext>
    </p:extLst>
  </p:cSld>
  <p:clrMapOvr>
    <a:masterClrMapping/>
  </p:clrMapOvr>
  <p:transition spd="slow">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5165" y="1682370"/>
            <a:ext cx="8434586" cy="4524315"/>
          </a:xfrm>
          <a:prstGeom prst="rect">
            <a:avLst/>
          </a:prstGeom>
          <a:noFill/>
        </p:spPr>
        <p:txBody>
          <a:bodyPr wrap="square" rtlCol="0">
            <a:spAutoFit/>
          </a:bodyPr>
          <a:lstStyle/>
          <a:p>
            <a:pPr marL="457200" indent="-457200">
              <a:buFont typeface="Arial"/>
              <a:buChar char="•"/>
            </a:pPr>
            <a:r>
              <a:rPr lang="en-US" sz="3200" dirty="0"/>
              <a:t>Each teacher posts Assignments/Due Dates in the classroom and students are responsible for copying them into their agenda.</a:t>
            </a:r>
          </a:p>
          <a:p>
            <a:pPr marL="457200" indent="-457200">
              <a:buFont typeface="Arial"/>
              <a:buChar char="•"/>
            </a:pPr>
            <a:r>
              <a:rPr lang="en-US" sz="3200" dirty="0"/>
              <a:t>Google Classroom</a:t>
            </a:r>
          </a:p>
          <a:p>
            <a:pPr marL="457200" indent="-457200">
              <a:buFont typeface="Arial"/>
              <a:buChar char="•"/>
            </a:pPr>
            <a:r>
              <a:rPr lang="en-US" sz="3200" dirty="0"/>
              <a:t>Remind (Text app)</a:t>
            </a:r>
          </a:p>
          <a:p>
            <a:endParaRPr lang="en-US" sz="3200" dirty="0"/>
          </a:p>
          <a:p>
            <a:endParaRPr lang="en-US" sz="3200" dirty="0"/>
          </a:p>
          <a:p>
            <a:pPr marL="457200" indent="-457200">
              <a:buFont typeface="Arial"/>
              <a:buChar char="•"/>
            </a:pPr>
            <a:endParaRPr lang="en-US" sz="3200" dirty="0"/>
          </a:p>
          <a:p>
            <a:pPr marL="457200" indent="-457200">
              <a:buFont typeface="Arial"/>
              <a:buChar char="•"/>
            </a:pPr>
            <a:endParaRPr lang="en-US" sz="3200" dirty="0"/>
          </a:p>
        </p:txBody>
      </p:sp>
      <p:sp>
        <p:nvSpPr>
          <p:cNvPr id="3" name="TextBox 2"/>
          <p:cNvSpPr txBox="1"/>
          <p:nvPr/>
        </p:nvSpPr>
        <p:spPr>
          <a:xfrm>
            <a:off x="109736" y="564476"/>
            <a:ext cx="8951952" cy="646331"/>
          </a:xfrm>
          <a:prstGeom prst="rect">
            <a:avLst/>
          </a:prstGeom>
          <a:noFill/>
        </p:spPr>
        <p:txBody>
          <a:bodyPr wrap="square" rtlCol="0">
            <a:spAutoFit/>
          </a:bodyPr>
          <a:lstStyle/>
          <a:p>
            <a:r>
              <a:rPr lang="en-US" sz="3600" b="1" dirty="0"/>
              <a:t>Where are Assignments/Due Dates posted?</a:t>
            </a:r>
          </a:p>
        </p:txBody>
      </p:sp>
      <p:pic>
        <p:nvPicPr>
          <p:cNvPr id="5" name="Picture 4" descr="2000px-WEP_Nutshell,_classroom_assignments.sv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9405" y="4806403"/>
            <a:ext cx="6199554" cy="1694456"/>
          </a:xfrm>
          <a:prstGeom prst="rect">
            <a:avLst/>
          </a:prstGeom>
        </p:spPr>
      </p:pic>
    </p:spTree>
    <p:extLst>
      <p:ext uri="{BB962C8B-B14F-4D97-AF65-F5344CB8AC3E}">
        <p14:creationId xmlns:p14="http://schemas.microsoft.com/office/powerpoint/2010/main" val="2703714576"/>
      </p:ext>
    </p:extLst>
  </p:cSld>
  <p:clrMapOvr>
    <a:masterClrMapping/>
  </p:clrMapOvr>
  <p:transition spd="slow">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109" y="1724790"/>
            <a:ext cx="8769927" cy="4031873"/>
          </a:xfrm>
          <a:prstGeom prst="rect">
            <a:avLst/>
          </a:prstGeom>
          <a:noFill/>
        </p:spPr>
        <p:txBody>
          <a:bodyPr wrap="square" rtlCol="0">
            <a:spAutoFit/>
          </a:bodyPr>
          <a:lstStyle/>
          <a:p>
            <a:pPr marL="457200" indent="-457200">
              <a:buFont typeface="Arial"/>
              <a:buChar char="•"/>
            </a:pPr>
            <a:r>
              <a:rPr lang="en-US" sz="3200" dirty="0"/>
              <a:t>Grade Categories in PowerSchool:</a:t>
            </a:r>
          </a:p>
          <a:p>
            <a:pPr marL="914400" lvl="1" indent="-457200">
              <a:buFont typeface="Arial"/>
              <a:buChar char="•"/>
            </a:pPr>
            <a:r>
              <a:rPr lang="en-US" sz="3200" b="1" dirty="0"/>
              <a:t>Formative/Summative Assessments </a:t>
            </a:r>
            <a:r>
              <a:rPr lang="en-US" sz="3200" b="1" dirty="0">
                <a:solidFill>
                  <a:srgbClr val="FF0000"/>
                </a:solidFill>
              </a:rPr>
              <a:t>(60%) </a:t>
            </a:r>
            <a:r>
              <a:rPr lang="en-US" sz="3200" b="1" dirty="0"/>
              <a:t> </a:t>
            </a:r>
          </a:p>
          <a:p>
            <a:pPr marL="914400" lvl="1" indent="-457200">
              <a:buFont typeface="Arial"/>
              <a:buChar char="•"/>
            </a:pPr>
            <a:r>
              <a:rPr lang="en-US" sz="3200" b="1" dirty="0"/>
              <a:t>Inside of Classwork </a:t>
            </a:r>
            <a:r>
              <a:rPr lang="en-US" sz="3200" b="1" dirty="0">
                <a:solidFill>
                  <a:srgbClr val="FF0000"/>
                </a:solidFill>
              </a:rPr>
              <a:t>(40%)</a:t>
            </a:r>
          </a:p>
          <a:p>
            <a:pPr lvl="1"/>
            <a:endParaRPr lang="en-US" sz="3200" b="1" dirty="0">
              <a:solidFill>
                <a:srgbClr val="FF0000"/>
              </a:solidFill>
            </a:endParaRPr>
          </a:p>
          <a:p>
            <a:pPr marL="457200" indent="-457200">
              <a:buFont typeface="Arial"/>
              <a:buChar char="•"/>
            </a:pPr>
            <a:r>
              <a:rPr lang="en-US" sz="3200" dirty="0"/>
              <a:t>Teachers are communicating and working as a team to try to be sure that major tests and project due dates do not occur on the same day. </a:t>
            </a:r>
          </a:p>
        </p:txBody>
      </p:sp>
      <p:sp>
        <p:nvSpPr>
          <p:cNvPr id="3" name="TextBox 2"/>
          <p:cNvSpPr txBox="1"/>
          <p:nvPr/>
        </p:nvSpPr>
        <p:spPr>
          <a:xfrm>
            <a:off x="423296" y="548796"/>
            <a:ext cx="8152395" cy="646331"/>
          </a:xfrm>
          <a:prstGeom prst="rect">
            <a:avLst/>
          </a:prstGeom>
          <a:noFill/>
        </p:spPr>
        <p:txBody>
          <a:bodyPr wrap="square" rtlCol="0">
            <a:spAutoFit/>
          </a:bodyPr>
          <a:lstStyle/>
          <a:p>
            <a:r>
              <a:rPr lang="en-US" sz="3600" b="1" dirty="0"/>
              <a:t>Important Reminders</a:t>
            </a:r>
          </a:p>
        </p:txBody>
      </p:sp>
      <p:pic>
        <p:nvPicPr>
          <p:cNvPr id="2" name="Picture 1"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9651" y="327709"/>
            <a:ext cx="2538132" cy="1269874"/>
          </a:xfrm>
          <a:prstGeom prst="rect">
            <a:avLst/>
          </a:prstGeom>
        </p:spPr>
      </p:pic>
    </p:spTree>
    <p:extLst>
      <p:ext uri="{BB962C8B-B14F-4D97-AF65-F5344CB8AC3E}">
        <p14:creationId xmlns:p14="http://schemas.microsoft.com/office/powerpoint/2010/main" val="2428532517"/>
      </p:ext>
    </p:extLst>
  </p:cSld>
  <p:clrMapOvr>
    <a:masterClrMapping/>
  </p:clrMapOvr>
  <p:transition spd="slow">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296" y="1740470"/>
            <a:ext cx="8356198" cy="6494085"/>
          </a:xfrm>
          <a:prstGeom prst="rect">
            <a:avLst/>
          </a:prstGeom>
          <a:noFill/>
        </p:spPr>
        <p:txBody>
          <a:bodyPr wrap="square" rtlCol="0">
            <a:spAutoFit/>
          </a:bodyPr>
          <a:lstStyle/>
          <a:p>
            <a:pPr marL="457200" indent="-457200">
              <a:buFont typeface="Arial"/>
              <a:buChar char="•"/>
            </a:pPr>
            <a:r>
              <a:rPr lang="en-US" sz="3200" dirty="0"/>
              <a:t>Assignments will not be accepted after the due date. </a:t>
            </a:r>
          </a:p>
          <a:p>
            <a:pPr marL="457200" indent="-457200">
              <a:buFont typeface="Arial"/>
              <a:buChar char="•"/>
            </a:pPr>
            <a:r>
              <a:rPr lang="en-US" sz="3200" dirty="0"/>
              <a:t>No partial credit for late work.</a:t>
            </a:r>
          </a:p>
          <a:p>
            <a:pPr marL="457200" indent="-457200">
              <a:buFont typeface="Arial"/>
              <a:buChar char="•"/>
            </a:pPr>
            <a:r>
              <a:rPr lang="en-US" sz="3200" b="1" dirty="0">
                <a:solidFill>
                  <a:srgbClr val="FF0000"/>
                </a:solidFill>
              </a:rPr>
              <a:t>No extra credit assignments.</a:t>
            </a:r>
          </a:p>
          <a:p>
            <a:pPr marL="457200" indent="-457200">
              <a:buFont typeface="Arial"/>
              <a:buChar char="•"/>
            </a:pPr>
            <a:r>
              <a:rPr lang="en-US" sz="3200" dirty="0"/>
              <a:t>Plagiarism is cheating and will result in a ‘0’ and disciplinary action.</a:t>
            </a:r>
          </a:p>
          <a:p>
            <a:pPr marL="457200" indent="-457200">
              <a:buFont typeface="Arial"/>
              <a:buChar char="•"/>
            </a:pPr>
            <a:r>
              <a:rPr lang="en-US" sz="3200" dirty="0"/>
              <a:t>Homeroom time is more structured this year. Students should not plan on using this time to complete work that is due that day. </a:t>
            </a:r>
          </a:p>
          <a:p>
            <a:pPr marL="457200" indent="-457200">
              <a:buFont typeface="Arial"/>
              <a:buChar char="•"/>
            </a:pPr>
            <a:endParaRPr lang="en-US" sz="3200" dirty="0"/>
          </a:p>
          <a:p>
            <a:pPr marL="457200" indent="-457200">
              <a:buFont typeface="Arial"/>
              <a:buChar char="•"/>
            </a:pPr>
            <a:endParaRPr lang="en-US" sz="3200" dirty="0"/>
          </a:p>
          <a:p>
            <a:pPr marL="457200" indent="-457200">
              <a:buFont typeface="Arial"/>
              <a:buChar char="•"/>
            </a:pPr>
            <a:endParaRPr lang="en-US" sz="3200" dirty="0"/>
          </a:p>
          <a:p>
            <a:pPr marL="457200" indent="-457200">
              <a:buFont typeface="Arial"/>
              <a:buChar char="•"/>
            </a:pPr>
            <a:endParaRPr lang="en-US" sz="3200" dirty="0"/>
          </a:p>
        </p:txBody>
      </p:sp>
      <p:sp>
        <p:nvSpPr>
          <p:cNvPr id="3" name="TextBox 2"/>
          <p:cNvSpPr txBox="1"/>
          <p:nvPr/>
        </p:nvSpPr>
        <p:spPr>
          <a:xfrm>
            <a:off x="423296" y="548796"/>
            <a:ext cx="8152395" cy="646331"/>
          </a:xfrm>
          <a:prstGeom prst="rect">
            <a:avLst/>
          </a:prstGeom>
          <a:noFill/>
        </p:spPr>
        <p:txBody>
          <a:bodyPr wrap="square" rtlCol="0">
            <a:spAutoFit/>
          </a:bodyPr>
          <a:lstStyle/>
          <a:p>
            <a:r>
              <a:rPr lang="en-US" sz="3600" b="1" dirty="0"/>
              <a:t>More….Important Reminders</a:t>
            </a:r>
          </a:p>
        </p:txBody>
      </p:sp>
      <p:pic>
        <p:nvPicPr>
          <p:cNvPr id="2" name="Picture 1" descr="don't forge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6559" y="387083"/>
            <a:ext cx="2113997" cy="1201601"/>
          </a:xfrm>
          <a:prstGeom prst="rect">
            <a:avLst/>
          </a:prstGeom>
        </p:spPr>
      </p:pic>
    </p:spTree>
    <p:extLst>
      <p:ext uri="{BB962C8B-B14F-4D97-AF65-F5344CB8AC3E}">
        <p14:creationId xmlns:p14="http://schemas.microsoft.com/office/powerpoint/2010/main" val="1797165061"/>
      </p:ext>
    </p:extLst>
  </p:cSld>
  <p:clrMapOvr>
    <a:masterClrMapping/>
  </p:clrMapOvr>
  <p:transition spd="slow">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9228" y="1583670"/>
            <a:ext cx="8387554" cy="5509200"/>
          </a:xfrm>
          <a:prstGeom prst="rect">
            <a:avLst/>
          </a:prstGeom>
          <a:noFill/>
        </p:spPr>
        <p:txBody>
          <a:bodyPr wrap="square" rtlCol="0">
            <a:spAutoFit/>
          </a:bodyPr>
          <a:lstStyle/>
          <a:p>
            <a:pPr marL="514350" indent="-514350">
              <a:buFont typeface="+mj-lt"/>
              <a:buAutoNum type="arabicPeriod"/>
            </a:pPr>
            <a:r>
              <a:rPr lang="en-US" sz="3200" dirty="0"/>
              <a:t>Homework Time:</a:t>
            </a:r>
            <a:endParaRPr lang="en-US" sz="3200" b="1" dirty="0">
              <a:solidFill>
                <a:srgbClr val="FF0000"/>
              </a:solidFill>
            </a:endParaRPr>
          </a:p>
          <a:p>
            <a:pPr marL="914400" lvl="1" indent="-457200">
              <a:buFont typeface="Arial"/>
              <a:buChar char="•"/>
            </a:pPr>
            <a:r>
              <a:rPr lang="en-US" sz="3200" dirty="0"/>
              <a:t>Provide a designated, quiet space that allows your student to focus</a:t>
            </a:r>
          </a:p>
          <a:p>
            <a:pPr marL="914400" lvl="1" indent="-457200">
              <a:buFont typeface="Arial"/>
              <a:buChar char="•"/>
            </a:pPr>
            <a:r>
              <a:rPr lang="en-US" sz="3200" dirty="0"/>
              <a:t>Limit cell phone, TV, and other distractions</a:t>
            </a:r>
          </a:p>
          <a:p>
            <a:pPr marL="514350" indent="-514350">
              <a:buFont typeface="+mj-lt"/>
              <a:buAutoNum type="arabicPeriod"/>
            </a:pPr>
            <a:r>
              <a:rPr lang="en-US" sz="3200" dirty="0"/>
              <a:t>Encourage self-advocacy skills</a:t>
            </a:r>
          </a:p>
          <a:p>
            <a:pPr marL="514350" indent="-514350">
              <a:buFont typeface="+mj-lt"/>
              <a:buAutoNum type="arabicPeriod"/>
            </a:pPr>
            <a:r>
              <a:rPr lang="en-US" sz="3200" dirty="0"/>
              <a:t>Support independent thinking</a:t>
            </a:r>
          </a:p>
          <a:p>
            <a:pPr marL="514350" indent="-514350">
              <a:buFont typeface="+mj-lt"/>
              <a:buAutoNum type="arabicPeriod"/>
            </a:pPr>
            <a:r>
              <a:rPr lang="en-US" sz="3200" dirty="0"/>
              <a:t>Emphasize the importance of time management &amp; planning.</a:t>
            </a:r>
          </a:p>
          <a:p>
            <a:pPr marL="514350" indent="-514350">
              <a:buFont typeface="+mj-lt"/>
              <a:buAutoNum type="arabicPeriod"/>
            </a:pPr>
            <a:r>
              <a:rPr lang="en-US" sz="3200" dirty="0"/>
              <a:t>Have supportive academic expectations </a:t>
            </a:r>
          </a:p>
          <a:p>
            <a:endParaRPr lang="en-US" sz="3200" dirty="0"/>
          </a:p>
        </p:txBody>
      </p:sp>
      <p:sp>
        <p:nvSpPr>
          <p:cNvPr id="3" name="TextBox 2"/>
          <p:cNvSpPr txBox="1"/>
          <p:nvPr/>
        </p:nvSpPr>
        <p:spPr>
          <a:xfrm>
            <a:off x="423296" y="548796"/>
            <a:ext cx="8152395" cy="646331"/>
          </a:xfrm>
          <a:prstGeom prst="rect">
            <a:avLst/>
          </a:prstGeom>
          <a:noFill/>
        </p:spPr>
        <p:txBody>
          <a:bodyPr wrap="square" rtlCol="0">
            <a:spAutoFit/>
          </a:bodyPr>
          <a:lstStyle/>
          <a:p>
            <a:r>
              <a:rPr lang="en-US" sz="3600" b="1" dirty="0"/>
              <a:t>How can you help at home?</a:t>
            </a:r>
          </a:p>
        </p:txBody>
      </p:sp>
      <p:pic>
        <p:nvPicPr>
          <p:cNvPr id="5" name="Picture 4"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1743" y="548796"/>
            <a:ext cx="2353948" cy="760054"/>
          </a:xfrm>
          <a:prstGeom prst="rect">
            <a:avLst/>
          </a:prstGeom>
        </p:spPr>
      </p:pic>
    </p:spTree>
    <p:extLst>
      <p:ext uri="{BB962C8B-B14F-4D97-AF65-F5344CB8AC3E}">
        <p14:creationId xmlns:p14="http://schemas.microsoft.com/office/powerpoint/2010/main" val="1440533649"/>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NJHS Requirements </a:t>
            </a:r>
          </a:p>
        </p:txBody>
      </p:sp>
      <p:sp>
        <p:nvSpPr>
          <p:cNvPr id="3" name="Content Placeholder 2"/>
          <p:cNvSpPr>
            <a:spLocks noGrp="1"/>
          </p:cNvSpPr>
          <p:nvPr>
            <p:ph idx="1"/>
          </p:nvPr>
        </p:nvSpPr>
        <p:spPr/>
        <p:txBody>
          <a:bodyPr>
            <a:normAutofit/>
          </a:bodyPr>
          <a:lstStyle/>
          <a:p>
            <a:r>
              <a:rPr lang="en-US" sz="3600" dirty="0"/>
              <a:t> The National Junior Honor Society (NJHS) GPA requirement is a 3.75.</a:t>
            </a:r>
          </a:p>
          <a:p>
            <a:r>
              <a:rPr lang="en-US" sz="3600" dirty="0"/>
              <a:t>Advanced course grades in middle school are not weighted. </a:t>
            </a:r>
          </a:p>
        </p:txBody>
      </p:sp>
      <p:pic>
        <p:nvPicPr>
          <p:cNvPr id="4" name="Picture 3" descr="njhs_logo.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7492" y="355600"/>
            <a:ext cx="1823489" cy="1228408"/>
          </a:xfrm>
          <a:prstGeom prst="rect">
            <a:avLst/>
          </a:prstGeom>
        </p:spPr>
      </p:pic>
    </p:spTree>
    <p:extLst>
      <p:ext uri="{BB962C8B-B14F-4D97-AF65-F5344CB8AC3E}">
        <p14:creationId xmlns:p14="http://schemas.microsoft.com/office/powerpoint/2010/main" val="2454376917"/>
      </p:ext>
    </p:extLst>
  </p:cSld>
  <p:clrMapOvr>
    <a:masterClrMapping/>
  </p:clrMapOvr>
  <p:transition spd="slow">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9231" y="1179898"/>
            <a:ext cx="8544329" cy="6309420"/>
          </a:xfrm>
          <a:prstGeom prst="rect">
            <a:avLst/>
          </a:prstGeom>
        </p:spPr>
        <p:txBody>
          <a:bodyPr wrap="square">
            <a:spAutoFit/>
          </a:bodyPr>
          <a:lstStyle/>
          <a:p>
            <a:endParaRPr lang="en-US" sz="3200" dirty="0"/>
          </a:p>
          <a:p>
            <a:pPr marL="457200" indent="-457200">
              <a:buFont typeface="Arial"/>
              <a:buChar char="•"/>
            </a:pPr>
            <a:r>
              <a:rPr lang="en-US" sz="2800" dirty="0"/>
              <a:t>Students will be required to show work</a:t>
            </a:r>
          </a:p>
          <a:p>
            <a:pPr marL="457200" indent="-457200">
              <a:buFont typeface="Arial"/>
              <a:buChar char="•"/>
            </a:pPr>
            <a:r>
              <a:rPr lang="en-US" sz="2800" dirty="0"/>
              <a:t>Grade 7 Accelerated Math is a compacted course, which means that </a:t>
            </a:r>
            <a:r>
              <a:rPr lang="en-US" sz="2800" u="sng" dirty="0"/>
              <a:t>all of the content of Grade 7 Mathematics, half of Grade 8 Mathematics, and some standards from Algebra I with Probability </a:t>
            </a:r>
            <a:r>
              <a:rPr lang="en-US" sz="2800" dirty="0"/>
              <a:t>are compressed into this single course. It is very fast paced and rigorous.</a:t>
            </a:r>
          </a:p>
          <a:p>
            <a:pPr marL="457200" indent="-457200">
              <a:buFont typeface="Arial"/>
              <a:buChar char="•"/>
            </a:pPr>
            <a:r>
              <a:rPr lang="en-US" sz="2800" dirty="0"/>
              <a:t>Grade 7 Accelerated Math is a </a:t>
            </a:r>
            <a:r>
              <a:rPr lang="en-US" sz="2800" b="1" dirty="0">
                <a:solidFill>
                  <a:srgbClr val="FF0000"/>
                </a:solidFill>
              </a:rPr>
              <a:t>pre-requisite</a:t>
            </a:r>
            <a:r>
              <a:rPr lang="en-US" sz="2800" dirty="0"/>
              <a:t> for Grade 8 Accelerated Math.  </a:t>
            </a:r>
            <a:r>
              <a:rPr lang="en-US" sz="2800" b="1" dirty="0"/>
              <a:t>The Grade 8 Accelerated Math will not count as a high school credit.</a:t>
            </a:r>
          </a:p>
          <a:p>
            <a:endParaRPr lang="en-US" sz="3200" dirty="0"/>
          </a:p>
          <a:p>
            <a:pPr marL="457200" indent="-457200">
              <a:buFont typeface="Arial"/>
              <a:buChar char="•"/>
            </a:pPr>
            <a:endParaRPr lang="en-US" sz="3200" dirty="0"/>
          </a:p>
        </p:txBody>
      </p:sp>
      <p:sp>
        <p:nvSpPr>
          <p:cNvPr id="5" name="TextBox 4"/>
          <p:cNvSpPr txBox="1"/>
          <p:nvPr/>
        </p:nvSpPr>
        <p:spPr>
          <a:xfrm>
            <a:off x="423296" y="627196"/>
            <a:ext cx="8152395" cy="646331"/>
          </a:xfrm>
          <a:prstGeom prst="rect">
            <a:avLst/>
          </a:prstGeom>
          <a:noFill/>
        </p:spPr>
        <p:txBody>
          <a:bodyPr wrap="square" rtlCol="0">
            <a:spAutoFit/>
          </a:bodyPr>
          <a:lstStyle/>
          <a:p>
            <a:pPr algn="ctr"/>
            <a:r>
              <a:rPr lang="en-US" sz="3600" b="1" dirty="0"/>
              <a:t>7</a:t>
            </a:r>
            <a:r>
              <a:rPr lang="en-US" sz="3600" b="1" baseline="30000" dirty="0"/>
              <a:t>th</a:t>
            </a:r>
            <a:r>
              <a:rPr lang="en-US" sz="3600" b="1" dirty="0"/>
              <a:t> Grade Accelerated Math</a:t>
            </a:r>
          </a:p>
        </p:txBody>
      </p:sp>
      <p:pic>
        <p:nvPicPr>
          <p:cNvPr id="2" name="Picture 1"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231" y="194543"/>
            <a:ext cx="1293829" cy="865305"/>
          </a:xfrm>
          <a:prstGeom prst="rect">
            <a:avLst/>
          </a:prstGeom>
        </p:spPr>
      </p:pic>
    </p:spTree>
    <p:extLst>
      <p:ext uri="{BB962C8B-B14F-4D97-AF65-F5344CB8AC3E}">
        <p14:creationId xmlns:p14="http://schemas.microsoft.com/office/powerpoint/2010/main" val="2971223940"/>
      </p:ext>
    </p:extLst>
  </p:cSld>
  <p:clrMapOvr>
    <a:masterClrMapping/>
  </p:clrMapOvr>
  <p:transition spd="slow">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Advanced English</a:t>
            </a:r>
          </a:p>
        </p:txBody>
      </p:sp>
      <p:sp>
        <p:nvSpPr>
          <p:cNvPr id="3" name="Content Placeholder 2"/>
          <p:cNvSpPr>
            <a:spLocks noGrp="1"/>
          </p:cNvSpPr>
          <p:nvPr>
            <p:ph idx="1"/>
          </p:nvPr>
        </p:nvSpPr>
        <p:spPr>
          <a:xfrm>
            <a:off x="900112" y="1816056"/>
            <a:ext cx="7345363" cy="4833712"/>
          </a:xfrm>
        </p:spPr>
        <p:txBody>
          <a:bodyPr>
            <a:normAutofit/>
          </a:bodyPr>
          <a:lstStyle/>
          <a:p>
            <a:r>
              <a:rPr lang="en-US" sz="2000" dirty="0"/>
              <a:t>The curriculum moves at an accelerated pace with a more concentrated focus on independent reading, writing, analysis, and problem solving. </a:t>
            </a:r>
          </a:p>
          <a:p>
            <a:r>
              <a:rPr lang="en-US" sz="2000" dirty="0"/>
              <a:t>Opportunities are provided for students to develop questioning and research strategies that assist them in organizing and presenting information in oral, visual, and written formats. </a:t>
            </a:r>
          </a:p>
          <a:p>
            <a:r>
              <a:rPr lang="en-US" sz="2000" dirty="0"/>
              <a:t>Advanced English classes will have a dual focus; an in-depth approach to reading and interpreting literature in various genres and an emphasis on reading strategies to help master required skills, as well as a scaffold approach to the usage of grammar and mechanics through writing practices. </a:t>
            </a:r>
          </a:p>
          <a:p>
            <a:r>
              <a:rPr lang="en-US" sz="2000" dirty="0"/>
              <a:t>Students will have at home reading assignments.</a:t>
            </a:r>
          </a:p>
          <a:p>
            <a:endParaRPr lang="en-US" sz="2200" dirty="0"/>
          </a:p>
          <a:p>
            <a:endParaRPr lang="en-US" dirty="0"/>
          </a:p>
          <a:p>
            <a:endParaRPr lang="en-US" dirty="0"/>
          </a:p>
          <a:p>
            <a:endParaRPr lang="en-US" dirty="0"/>
          </a:p>
        </p:txBody>
      </p:sp>
      <p:pic>
        <p:nvPicPr>
          <p:cNvPr id="5" name="Picture 4" descr="advanced english classe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7621" y="244158"/>
            <a:ext cx="2523861" cy="1339850"/>
          </a:xfrm>
          <a:prstGeom prst="rect">
            <a:avLst/>
          </a:prstGeom>
        </p:spPr>
      </p:pic>
    </p:spTree>
    <p:extLst>
      <p:ext uri="{BB962C8B-B14F-4D97-AF65-F5344CB8AC3E}">
        <p14:creationId xmlns:p14="http://schemas.microsoft.com/office/powerpoint/2010/main" val="4168928010"/>
      </p:ext>
    </p:extLst>
  </p:cSld>
  <p:clrMapOvr>
    <a:masterClrMapping/>
  </p:clrMapOvr>
  <p:transition spd="slow">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7</a:t>
            </a:r>
            <a:r>
              <a:rPr lang="en-US" baseline="30000" dirty="0"/>
              <a:t>th</a:t>
            </a:r>
            <a:r>
              <a:rPr lang="en-US" dirty="0"/>
              <a:t> Advanced Science</a:t>
            </a:r>
          </a:p>
        </p:txBody>
      </p:sp>
      <p:sp>
        <p:nvSpPr>
          <p:cNvPr id="3" name="Content Placeholder 2"/>
          <p:cNvSpPr>
            <a:spLocks noGrp="1"/>
          </p:cNvSpPr>
          <p:nvPr>
            <p:ph idx="1"/>
          </p:nvPr>
        </p:nvSpPr>
        <p:spPr>
          <a:xfrm>
            <a:off x="900112" y="1966256"/>
            <a:ext cx="7345363" cy="4099265"/>
          </a:xfrm>
        </p:spPr>
        <p:txBody>
          <a:bodyPr>
            <a:normAutofit lnSpcReduction="10000"/>
          </a:bodyPr>
          <a:lstStyle/>
          <a:p>
            <a:r>
              <a:rPr lang="en-US" dirty="0"/>
              <a:t>Students will study an overview of life science including scientific methodology, human body, cells, DNA, genetics, disease, classification, organisms, ecology and more. </a:t>
            </a:r>
          </a:p>
          <a:p>
            <a:r>
              <a:rPr lang="en-US" dirty="0"/>
              <a:t>Class activities will include participating in class demonstrations and investigations, lectures with note-taking, watching science video clips, lab activities, and more. </a:t>
            </a:r>
          </a:p>
          <a:p>
            <a:r>
              <a:rPr lang="en-US" dirty="0"/>
              <a:t>The science curriculum consists of LTF (Laying the Foundation) infused lessons.</a:t>
            </a:r>
          </a:p>
        </p:txBody>
      </p:sp>
      <p:pic>
        <p:nvPicPr>
          <p:cNvPr id="4" name="Picture 3" descr="index.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0182" y="244158"/>
            <a:ext cx="2267550" cy="1339850"/>
          </a:xfrm>
          <a:prstGeom prst="rect">
            <a:avLst/>
          </a:prstGeom>
        </p:spPr>
      </p:pic>
    </p:spTree>
    <p:extLst>
      <p:ext uri="{BB962C8B-B14F-4D97-AF65-F5344CB8AC3E}">
        <p14:creationId xmlns:p14="http://schemas.microsoft.com/office/powerpoint/2010/main" val="1272171267"/>
      </p:ext>
    </p:extLst>
  </p:cSld>
  <p:clrMapOvr>
    <a:masterClrMapping/>
  </p:clrMapOvr>
  <p:transition spd="slow">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7</a:t>
            </a:r>
            <a:r>
              <a:rPr lang="en-US" baseline="30000" dirty="0"/>
              <a:t>th</a:t>
            </a:r>
            <a:r>
              <a:rPr lang="en-US" dirty="0"/>
              <a:t> Gifted Civics/Geography</a:t>
            </a:r>
          </a:p>
        </p:txBody>
      </p:sp>
      <p:sp>
        <p:nvSpPr>
          <p:cNvPr id="3" name="Content Placeholder 2"/>
          <p:cNvSpPr>
            <a:spLocks noGrp="1"/>
          </p:cNvSpPr>
          <p:nvPr>
            <p:ph idx="1"/>
          </p:nvPr>
        </p:nvSpPr>
        <p:spPr>
          <a:xfrm>
            <a:off x="900112" y="1966256"/>
            <a:ext cx="7345363" cy="4099265"/>
          </a:xfrm>
        </p:spPr>
        <p:txBody>
          <a:bodyPr>
            <a:normAutofit fontScale="92500" lnSpcReduction="10000"/>
          </a:bodyPr>
          <a:lstStyle/>
          <a:p>
            <a:r>
              <a:rPr lang="en-US" dirty="0"/>
              <a:t>We do not have an “Advanced Placement” for Civics/Geography.</a:t>
            </a:r>
          </a:p>
          <a:p>
            <a:r>
              <a:rPr lang="en-US" dirty="0"/>
              <a:t>Only students that have qualified for the Gifted Program will take the Gifted Civics and Geography.</a:t>
            </a:r>
          </a:p>
          <a:p>
            <a:r>
              <a:rPr lang="en-US" dirty="0"/>
              <a:t>If your student is in the Gifted Program for 6</a:t>
            </a:r>
            <a:r>
              <a:rPr lang="en-US" baseline="30000" dirty="0"/>
              <a:t>th</a:t>
            </a:r>
            <a:r>
              <a:rPr lang="en-US" dirty="0"/>
              <a:t> grade, they will automatically be placed in the Gifted Civics/Geography.</a:t>
            </a:r>
          </a:p>
          <a:p>
            <a:r>
              <a:rPr lang="en-US" dirty="0"/>
              <a:t>Please see the Curriculum Updates page of our school website for more info. </a:t>
            </a:r>
            <a:r>
              <a:rPr lang="en-US" dirty="0">
                <a:hlinkClick r:id="rId3"/>
              </a:rPr>
              <a:t>https://www.bcbe.org/domain/466</a:t>
            </a:r>
            <a:endParaRPr lang="en-US" dirty="0"/>
          </a:p>
          <a:p>
            <a:endParaRPr lang="en-US" dirty="0"/>
          </a:p>
          <a:p>
            <a:endParaRPr lang="en-US" dirty="0"/>
          </a:p>
        </p:txBody>
      </p:sp>
      <p:pic>
        <p:nvPicPr>
          <p:cNvPr id="6" name="Graphic 5" descr="Globe outline">
            <a:extLst>
              <a:ext uri="{FF2B5EF4-FFF2-40B4-BE49-F238E27FC236}">
                <a16:creationId xmlns:a16="http://schemas.microsoft.com/office/drawing/2014/main" id="{697A3D40-3822-1046-9A49-9190F844B02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86688" y="5533369"/>
            <a:ext cx="914400" cy="914400"/>
          </a:xfrm>
          <a:prstGeom prst="rect">
            <a:avLst/>
          </a:prstGeom>
        </p:spPr>
      </p:pic>
    </p:spTree>
    <p:extLst>
      <p:ext uri="{BB962C8B-B14F-4D97-AF65-F5344CB8AC3E}">
        <p14:creationId xmlns:p14="http://schemas.microsoft.com/office/powerpoint/2010/main" val="531572450"/>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2" y="244158"/>
            <a:ext cx="8803445" cy="1339850"/>
          </a:xfrm>
        </p:spPr>
        <p:txBody>
          <a:bodyPr>
            <a:normAutofit/>
          </a:bodyPr>
          <a:lstStyle/>
          <a:p>
            <a:pPr algn="r"/>
            <a:r>
              <a:rPr lang="en-US" b="1" dirty="0"/>
              <a:t>7</a:t>
            </a:r>
            <a:r>
              <a:rPr lang="en-US" b="1" baseline="30000" dirty="0"/>
              <a:t>th</a:t>
            </a:r>
            <a:r>
              <a:rPr lang="en-US" b="1" dirty="0"/>
              <a:t> </a:t>
            </a:r>
            <a:r>
              <a:rPr lang="en-US" sz="3100" b="1" dirty="0"/>
              <a:t>Grade Advanced Classes	</a:t>
            </a:r>
            <a:r>
              <a:rPr lang="en-US" b="1" dirty="0"/>
              <a:t>	</a:t>
            </a:r>
          </a:p>
        </p:txBody>
      </p:sp>
      <p:sp>
        <p:nvSpPr>
          <p:cNvPr id="5" name="Content Placeholder 4"/>
          <p:cNvSpPr>
            <a:spLocks noGrp="1"/>
          </p:cNvSpPr>
          <p:nvPr>
            <p:ph idx="1"/>
          </p:nvPr>
        </p:nvSpPr>
        <p:spPr>
          <a:xfrm>
            <a:off x="461840" y="1761437"/>
            <a:ext cx="7783636" cy="4820263"/>
          </a:xfrm>
        </p:spPr>
        <p:txBody>
          <a:bodyPr>
            <a:normAutofit fontScale="77500" lnSpcReduction="20000"/>
          </a:bodyPr>
          <a:lstStyle/>
          <a:p>
            <a:r>
              <a:rPr lang="en-US" dirty="0"/>
              <a:t>The advanced classes are an exciting opportunity to prepare students for higher level high school courses.</a:t>
            </a:r>
          </a:p>
          <a:p>
            <a:r>
              <a:rPr lang="en-US" dirty="0"/>
              <a:t>All advanced class students must have signed parent permission letters. </a:t>
            </a:r>
            <a:endParaRPr lang="en-US" b="1" dirty="0">
              <a:solidFill>
                <a:srgbClr val="0070C0"/>
              </a:solidFill>
            </a:endParaRPr>
          </a:p>
          <a:p>
            <a:r>
              <a:rPr lang="en-US" sz="2900" b="1" dirty="0">
                <a:solidFill>
                  <a:srgbClr val="FF0000"/>
                </a:solidFill>
              </a:rPr>
              <a:t>The commitment for Advanced classes is for the full school year. There will be no schedule changes. </a:t>
            </a:r>
          </a:p>
          <a:p>
            <a:r>
              <a:rPr lang="en-US" dirty="0"/>
              <a:t>A’s, B’s, and C’s are acceptable grades at Fairhope Middle School. Please do not ask for conferences with teachers if your student is making these grades. If your student is not meeting your expectations with these grades, please work with your student to determine how he/she may improve to your standards. </a:t>
            </a:r>
          </a:p>
          <a:p>
            <a:r>
              <a:rPr lang="en-US" dirty="0"/>
              <a:t>Please encourage your students to use their planners and check them on a regular basis to see that they are writing down their assignments. </a:t>
            </a:r>
          </a:p>
          <a:p>
            <a:r>
              <a:rPr lang="en-US" dirty="0"/>
              <a:t>To stay updated on events, activities, and what’s going on at FMS, please check the school website at least weekly. </a:t>
            </a:r>
          </a:p>
        </p:txBody>
      </p:sp>
      <p:pic>
        <p:nvPicPr>
          <p:cNvPr id="7" name="Picture 6" descr="crossroad-sign.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297" y="276300"/>
            <a:ext cx="2627810" cy="1339850"/>
          </a:xfrm>
          <a:prstGeom prst="rect">
            <a:avLst/>
          </a:prstGeom>
        </p:spPr>
      </p:pic>
    </p:spTree>
    <p:extLst>
      <p:ext uri="{BB962C8B-B14F-4D97-AF65-F5344CB8AC3E}">
        <p14:creationId xmlns:p14="http://schemas.microsoft.com/office/powerpoint/2010/main" val="3169900421"/>
      </p:ext>
    </p:extLst>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40AB1-AD9B-FE4C-A9B6-72EE0FD2FBE7}"/>
              </a:ext>
            </a:extLst>
          </p:cNvPr>
          <p:cNvSpPr>
            <a:spLocks noGrp="1"/>
          </p:cNvSpPr>
          <p:nvPr>
            <p:ph type="title"/>
          </p:nvPr>
        </p:nvSpPr>
        <p:spPr/>
        <p:txBody>
          <a:bodyPr/>
          <a:lstStyle/>
          <a:p>
            <a:r>
              <a:rPr lang="en-US" dirty="0"/>
              <a:t>Questions?</a:t>
            </a:r>
          </a:p>
        </p:txBody>
      </p:sp>
      <p:pic>
        <p:nvPicPr>
          <p:cNvPr id="5" name="Content Placeholder 4" descr="A red apple with green leaves&#10;&#10;Description automatically generated with medium confidence">
            <a:extLst>
              <a:ext uri="{FF2B5EF4-FFF2-40B4-BE49-F238E27FC236}">
                <a16:creationId xmlns:a16="http://schemas.microsoft.com/office/drawing/2014/main" id="{BE740B07-D1F8-8C46-9845-ED64A7F6B6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79678" y="2994818"/>
            <a:ext cx="3121866" cy="2414243"/>
          </a:xfrm>
        </p:spPr>
      </p:pic>
    </p:spTree>
    <p:extLst>
      <p:ext uri="{BB962C8B-B14F-4D97-AF65-F5344CB8AC3E}">
        <p14:creationId xmlns:p14="http://schemas.microsoft.com/office/powerpoint/2010/main" val="383017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How Many Advanced Classes At A Time? One, Two, Three, or None?</a:t>
            </a:r>
          </a:p>
        </p:txBody>
      </p:sp>
      <p:sp>
        <p:nvSpPr>
          <p:cNvPr id="3" name="Content Placeholder 2"/>
          <p:cNvSpPr>
            <a:spLocks noGrp="1"/>
          </p:cNvSpPr>
          <p:nvPr>
            <p:ph idx="1"/>
          </p:nvPr>
        </p:nvSpPr>
        <p:spPr>
          <a:xfrm>
            <a:off x="382995" y="1995421"/>
            <a:ext cx="8325095" cy="4414112"/>
          </a:xfrm>
        </p:spPr>
        <p:txBody>
          <a:bodyPr>
            <a:normAutofit fontScale="85000" lnSpcReduction="20000"/>
          </a:bodyPr>
          <a:lstStyle/>
          <a:p>
            <a:pPr marL="0" indent="0">
              <a:buNone/>
            </a:pPr>
            <a:endParaRPr lang="en-US" dirty="0"/>
          </a:p>
          <a:p>
            <a:pPr marL="0" indent="0">
              <a:buNone/>
            </a:pPr>
            <a:endParaRPr lang="en-US" dirty="0">
              <a:solidFill>
                <a:srgbClr val="0000FF"/>
              </a:solidFill>
              <a:latin typeface="Wingdings"/>
              <a:ea typeface="Wingdings"/>
              <a:cs typeface="Wingdings"/>
              <a:sym typeface="Wingdings"/>
            </a:endParaRPr>
          </a:p>
          <a:p>
            <a:pPr marL="0" indent="0">
              <a:buNone/>
            </a:pPr>
            <a:r>
              <a:rPr lang="en-US" dirty="0">
                <a:solidFill>
                  <a:srgbClr val="0000FF"/>
                </a:solidFill>
                <a:latin typeface="Wingdings"/>
                <a:ea typeface="Wingdings"/>
                <a:cs typeface="Wingdings"/>
                <a:sym typeface="Wingdings"/>
              </a:rPr>
              <a:t></a:t>
            </a:r>
            <a:r>
              <a:rPr lang="en-US" dirty="0"/>
              <a:t>Just because a student qualifies for all 3 advanced classes (English, Math, and Science) does not necessarily mean that he/she needs to take all three.</a:t>
            </a:r>
          </a:p>
          <a:p>
            <a:pPr marL="0" indent="0">
              <a:buNone/>
            </a:pPr>
            <a:r>
              <a:rPr lang="en-US" dirty="0">
                <a:solidFill>
                  <a:srgbClr val="0000FF"/>
                </a:solidFill>
                <a:latin typeface="Wingdings"/>
                <a:ea typeface="Wingdings"/>
                <a:cs typeface="Wingdings"/>
                <a:sym typeface="Wingdings"/>
              </a:rPr>
              <a:t></a:t>
            </a:r>
            <a:r>
              <a:rPr lang="en-US" dirty="0">
                <a:highlight>
                  <a:srgbClr val="FFFF00"/>
                </a:highlight>
              </a:rPr>
              <a:t>Every student is different.</a:t>
            </a:r>
            <a:r>
              <a:rPr lang="en-US" dirty="0"/>
              <a:t> The decision to take any Advanced class should not depend on whether the student qualifies. How willing is your student to put forth the required effort? How self-motivated is your student? Will your student have the time to enjoy and benefit from extra-curricular activities while taking one, two, or three Advanced classes? How has your student done in the past? Have you had to spend excessive time monitoring his/her academic performance? How organized is your student?</a:t>
            </a:r>
          </a:p>
          <a:p>
            <a:pPr marL="0" indent="0">
              <a:buNone/>
            </a:pPr>
            <a:r>
              <a:rPr lang="en-US" dirty="0">
                <a:solidFill>
                  <a:srgbClr val="0000FF"/>
                </a:solidFill>
                <a:latin typeface="Wingdings"/>
                <a:ea typeface="Wingdings"/>
                <a:cs typeface="Wingdings"/>
                <a:sym typeface="Wingdings"/>
              </a:rPr>
              <a:t></a:t>
            </a:r>
            <a:r>
              <a:rPr lang="en-US" dirty="0"/>
              <a:t>Talk to your student about what is best, and carefully consider this together.</a:t>
            </a:r>
          </a:p>
          <a:p>
            <a:endParaRPr lang="en-US" dirty="0"/>
          </a:p>
          <a:p>
            <a:pPr marL="0" indent="0">
              <a:buNone/>
            </a:pPr>
            <a:endParaRPr lang="en-US" dirty="0"/>
          </a:p>
          <a:p>
            <a:pPr marL="0" indent="0">
              <a:buNone/>
            </a:pPr>
            <a:endParaRPr lang="en-US" dirty="0"/>
          </a:p>
        </p:txBody>
      </p:sp>
      <p:pic>
        <p:nvPicPr>
          <p:cNvPr id="4" name="Picture 3" descr="buttons_whatisbest.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5300" y="1725100"/>
            <a:ext cx="2770094" cy="1257954"/>
          </a:xfrm>
          <a:prstGeom prst="rect">
            <a:avLst/>
          </a:prstGeom>
        </p:spPr>
      </p:pic>
    </p:spTree>
    <p:extLst>
      <p:ext uri="{BB962C8B-B14F-4D97-AF65-F5344CB8AC3E}">
        <p14:creationId xmlns:p14="http://schemas.microsoft.com/office/powerpoint/2010/main" val="3452451077"/>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5E442-B108-6A4F-8CF4-0779B7C4861C}"/>
              </a:ext>
            </a:extLst>
          </p:cNvPr>
          <p:cNvSpPr>
            <a:spLocks noGrp="1"/>
          </p:cNvSpPr>
          <p:nvPr>
            <p:ph type="title"/>
          </p:nvPr>
        </p:nvSpPr>
        <p:spPr>
          <a:xfrm>
            <a:off x="900113" y="683188"/>
            <a:ext cx="7345362" cy="439030"/>
          </a:xfrm>
        </p:spPr>
        <p:txBody>
          <a:bodyPr>
            <a:normAutofit fontScale="90000"/>
          </a:bodyPr>
          <a:lstStyle/>
          <a:p>
            <a:r>
              <a:rPr lang="en-US" sz="3600" dirty="0">
                <a:highlight>
                  <a:srgbClr val="FFFF00"/>
                </a:highlight>
              </a:rPr>
              <a:t>Minimum Criteria for Identification- </a:t>
            </a:r>
            <a:r>
              <a:rPr lang="en-US" sz="3600" dirty="0"/>
              <a:t>English and Math </a:t>
            </a:r>
            <a:br>
              <a:rPr lang="en-US" sz="3600" dirty="0"/>
            </a:br>
            <a:r>
              <a:rPr lang="en-US" sz="3600" b="1" dirty="0">
                <a:solidFill>
                  <a:srgbClr val="FF0000"/>
                </a:solidFill>
              </a:rPr>
              <a:t>NOT RECOMMENDATION </a:t>
            </a:r>
          </a:p>
        </p:txBody>
      </p:sp>
      <p:pic>
        <p:nvPicPr>
          <p:cNvPr id="7" name="Picture 6">
            <a:extLst>
              <a:ext uri="{FF2B5EF4-FFF2-40B4-BE49-F238E27FC236}">
                <a16:creationId xmlns:a16="http://schemas.microsoft.com/office/drawing/2014/main" id="{0227145D-C858-B241-8EFD-7D265E8D86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7623" y="683188"/>
            <a:ext cx="1232528" cy="878060"/>
          </a:xfrm>
          <a:prstGeom prst="rect">
            <a:avLst/>
          </a:prstGeom>
        </p:spPr>
      </p:pic>
      <p:pic>
        <p:nvPicPr>
          <p:cNvPr id="11" name="Content Placeholder 10" descr="Table&#10;&#10;Description automatically generated">
            <a:extLst>
              <a:ext uri="{FF2B5EF4-FFF2-40B4-BE49-F238E27FC236}">
                <a16:creationId xmlns:a16="http://schemas.microsoft.com/office/drawing/2014/main" id="{9D7C5075-CB98-614E-ADC5-DBBC5DC1014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85940"/>
            <a:ext cx="6095999" cy="5045328"/>
          </a:xfrm>
        </p:spPr>
      </p:pic>
    </p:spTree>
    <p:extLst>
      <p:ext uri="{BB962C8B-B14F-4D97-AF65-F5344CB8AC3E}">
        <p14:creationId xmlns:p14="http://schemas.microsoft.com/office/powerpoint/2010/main" val="3992136887"/>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5E442-B108-6A4F-8CF4-0779B7C4861C}"/>
              </a:ext>
            </a:extLst>
          </p:cNvPr>
          <p:cNvSpPr>
            <a:spLocks noGrp="1"/>
          </p:cNvSpPr>
          <p:nvPr>
            <p:ph type="title"/>
          </p:nvPr>
        </p:nvSpPr>
        <p:spPr>
          <a:xfrm>
            <a:off x="900113" y="683188"/>
            <a:ext cx="7345362" cy="439029"/>
          </a:xfrm>
        </p:spPr>
        <p:txBody>
          <a:bodyPr>
            <a:normAutofit fontScale="90000"/>
          </a:bodyPr>
          <a:lstStyle/>
          <a:p>
            <a:r>
              <a:rPr lang="en-US" sz="3600" dirty="0">
                <a:highlight>
                  <a:srgbClr val="FFFF00"/>
                </a:highlight>
              </a:rPr>
              <a:t>Minimum Criteria for Identification-</a:t>
            </a:r>
            <a:br>
              <a:rPr lang="en-US" sz="3600" dirty="0"/>
            </a:br>
            <a:r>
              <a:rPr lang="en-US" sz="3600" dirty="0"/>
              <a:t>Science </a:t>
            </a:r>
            <a:br>
              <a:rPr lang="en-US" sz="3600" dirty="0"/>
            </a:br>
            <a:r>
              <a:rPr lang="en-US" sz="3600" b="1" dirty="0">
                <a:solidFill>
                  <a:srgbClr val="FF0000"/>
                </a:solidFill>
              </a:rPr>
              <a:t>NOT RECOMMENDATION </a:t>
            </a:r>
          </a:p>
        </p:txBody>
      </p:sp>
      <p:pic>
        <p:nvPicPr>
          <p:cNvPr id="7" name="Picture 6">
            <a:extLst>
              <a:ext uri="{FF2B5EF4-FFF2-40B4-BE49-F238E27FC236}">
                <a16:creationId xmlns:a16="http://schemas.microsoft.com/office/drawing/2014/main" id="{0227145D-C858-B241-8EFD-7D265E8D86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7623" y="683188"/>
            <a:ext cx="1232528" cy="878060"/>
          </a:xfrm>
          <a:prstGeom prst="rect">
            <a:avLst/>
          </a:prstGeom>
        </p:spPr>
      </p:pic>
      <p:pic>
        <p:nvPicPr>
          <p:cNvPr id="12" name="Content Placeholder 11" descr="Table&#10;&#10;Description automatically generated">
            <a:extLst>
              <a:ext uri="{FF2B5EF4-FFF2-40B4-BE49-F238E27FC236}">
                <a16:creationId xmlns:a16="http://schemas.microsoft.com/office/drawing/2014/main" id="{4E006629-A083-AB40-8600-F40A4428432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38400" y="1662545"/>
            <a:ext cx="4267199" cy="4951298"/>
          </a:xfrm>
        </p:spPr>
      </p:pic>
    </p:spTree>
    <p:extLst>
      <p:ext uri="{BB962C8B-B14F-4D97-AF65-F5344CB8AC3E}">
        <p14:creationId xmlns:p14="http://schemas.microsoft.com/office/powerpoint/2010/main" val="3326653453"/>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9228" y="1677749"/>
            <a:ext cx="8434589" cy="3046988"/>
          </a:xfrm>
          <a:prstGeom prst="rect">
            <a:avLst/>
          </a:prstGeom>
          <a:noFill/>
        </p:spPr>
        <p:txBody>
          <a:bodyPr wrap="square" rtlCol="0">
            <a:spAutoFit/>
          </a:bodyPr>
          <a:lstStyle/>
          <a:p>
            <a:pPr marL="457200" indent="-457200">
              <a:buFont typeface="Arial"/>
              <a:buChar char="•"/>
            </a:pPr>
            <a:r>
              <a:rPr lang="en-US" sz="3200" dirty="0"/>
              <a:t>All Advanced courses address the Alabama Course of Study as well as College and Career Readiness Standards. Each course curriculum is enriched through the use of     A+ College Ready / Laying the Foundation practices.</a:t>
            </a:r>
          </a:p>
        </p:txBody>
      </p:sp>
      <p:sp>
        <p:nvSpPr>
          <p:cNvPr id="3" name="TextBox 2"/>
          <p:cNvSpPr txBox="1"/>
          <p:nvPr/>
        </p:nvSpPr>
        <p:spPr>
          <a:xfrm>
            <a:off x="329228" y="580156"/>
            <a:ext cx="7791802" cy="646331"/>
          </a:xfrm>
          <a:prstGeom prst="rect">
            <a:avLst/>
          </a:prstGeom>
          <a:noFill/>
        </p:spPr>
        <p:txBody>
          <a:bodyPr wrap="square" rtlCol="0">
            <a:spAutoFit/>
          </a:bodyPr>
          <a:lstStyle/>
          <a:p>
            <a:pPr algn="ctr"/>
            <a:r>
              <a:rPr lang="en-US" sz="3600" b="1" dirty="0"/>
              <a:t>What is the Advanced Curriculum?</a:t>
            </a:r>
          </a:p>
        </p:txBody>
      </p:sp>
      <p:pic>
        <p:nvPicPr>
          <p:cNvPr id="2" name="Picture 1" descr="LTF.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3065" y="4406900"/>
            <a:ext cx="4165600" cy="1955800"/>
          </a:xfrm>
          <a:prstGeom prst="rect">
            <a:avLst/>
          </a:prstGeom>
        </p:spPr>
      </p:pic>
    </p:spTree>
    <p:extLst>
      <p:ext uri="{BB962C8B-B14F-4D97-AF65-F5344CB8AC3E}">
        <p14:creationId xmlns:p14="http://schemas.microsoft.com/office/powerpoint/2010/main" val="1532766191"/>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7938" y="2007220"/>
            <a:ext cx="8411299" cy="5693866"/>
          </a:xfrm>
          <a:prstGeom prst="rect">
            <a:avLst/>
          </a:prstGeom>
          <a:noFill/>
        </p:spPr>
        <p:txBody>
          <a:bodyPr wrap="square" rtlCol="0">
            <a:spAutoFit/>
          </a:bodyPr>
          <a:lstStyle/>
          <a:p>
            <a:pPr marL="457200" indent="-457200">
              <a:buFont typeface="Arial"/>
              <a:buChar char="•"/>
            </a:pPr>
            <a:r>
              <a:rPr lang="en-US" sz="2400" dirty="0"/>
              <a:t>Students will be learning the same material, but in greater depth and at a faster, more challenging pace. </a:t>
            </a:r>
          </a:p>
          <a:p>
            <a:endParaRPr lang="en-US" sz="2400" dirty="0"/>
          </a:p>
          <a:p>
            <a:pPr marL="457200" indent="-457200">
              <a:buFont typeface="Arial"/>
              <a:buChar char="•"/>
            </a:pPr>
            <a:r>
              <a:rPr lang="en-US" sz="2400" dirty="0"/>
              <a:t>Students will have extended academic responsibilities and expectations. </a:t>
            </a:r>
            <a:r>
              <a:rPr lang="en-US" sz="2400" b="1" dirty="0"/>
              <a:t>Students will have outside independent work expectations. Is your student able to work independently?</a:t>
            </a:r>
          </a:p>
          <a:p>
            <a:pPr marL="457200" indent="-457200">
              <a:buFont typeface="Arial"/>
              <a:buChar char="•"/>
            </a:pPr>
            <a:endParaRPr lang="en-US" sz="2400" dirty="0"/>
          </a:p>
          <a:p>
            <a:pPr marL="457200" indent="-457200">
              <a:buFont typeface="Arial"/>
              <a:buChar char="•"/>
            </a:pPr>
            <a:r>
              <a:rPr lang="en-US" sz="2400" dirty="0"/>
              <a:t>A student’s </a:t>
            </a:r>
            <a:r>
              <a:rPr lang="en-US" sz="2400" b="1" dirty="0"/>
              <a:t>work ethic </a:t>
            </a:r>
            <a:r>
              <a:rPr lang="en-US" sz="2400" dirty="0"/>
              <a:t>and </a:t>
            </a:r>
            <a:r>
              <a:rPr lang="en-US" sz="2400" b="1" dirty="0"/>
              <a:t>motivation</a:t>
            </a:r>
            <a:r>
              <a:rPr lang="en-US" sz="2400" dirty="0"/>
              <a:t> should be deciding factors when considering advanced classes. Being “smart” or “capable” are not enough! </a:t>
            </a:r>
          </a:p>
          <a:p>
            <a:endParaRPr lang="en-US" sz="2800" dirty="0"/>
          </a:p>
          <a:p>
            <a:endParaRPr lang="en-US" sz="3200" dirty="0"/>
          </a:p>
          <a:p>
            <a:pPr marL="457200" indent="-457200">
              <a:buFont typeface="Arial"/>
              <a:buChar char="•"/>
            </a:pPr>
            <a:endParaRPr lang="en-US" sz="3200" dirty="0"/>
          </a:p>
          <a:p>
            <a:endParaRPr lang="en-US" sz="3200" dirty="0"/>
          </a:p>
        </p:txBody>
      </p:sp>
      <p:sp>
        <p:nvSpPr>
          <p:cNvPr id="3" name="TextBox 2"/>
          <p:cNvSpPr txBox="1"/>
          <p:nvPr/>
        </p:nvSpPr>
        <p:spPr>
          <a:xfrm>
            <a:off x="329228" y="580156"/>
            <a:ext cx="8560010" cy="1200329"/>
          </a:xfrm>
          <a:prstGeom prst="rect">
            <a:avLst/>
          </a:prstGeom>
          <a:noFill/>
        </p:spPr>
        <p:txBody>
          <a:bodyPr wrap="square" rtlCol="0">
            <a:spAutoFit/>
          </a:bodyPr>
          <a:lstStyle/>
          <a:p>
            <a:pPr algn="ctr"/>
            <a:r>
              <a:rPr lang="en-US" sz="3600" b="1" dirty="0"/>
              <a:t>How are the Advanced </a:t>
            </a:r>
          </a:p>
          <a:p>
            <a:pPr algn="ctr"/>
            <a:r>
              <a:rPr lang="en-US" sz="3600" b="1" dirty="0"/>
              <a:t>Courses Different?</a:t>
            </a:r>
          </a:p>
        </p:txBody>
      </p:sp>
      <p:pic>
        <p:nvPicPr>
          <p:cNvPr id="2" name="Picture 1" descr="index.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228" y="409971"/>
            <a:ext cx="1751735" cy="1173957"/>
          </a:xfrm>
          <a:prstGeom prst="rect">
            <a:avLst/>
          </a:prstGeom>
        </p:spPr>
      </p:pic>
    </p:spTree>
    <p:extLst>
      <p:ext uri="{BB962C8B-B14F-4D97-AF65-F5344CB8AC3E}">
        <p14:creationId xmlns:p14="http://schemas.microsoft.com/office/powerpoint/2010/main" val="4149885651"/>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38974" y="1677750"/>
            <a:ext cx="8262132" cy="4524315"/>
          </a:xfrm>
          <a:prstGeom prst="rect">
            <a:avLst/>
          </a:prstGeom>
          <a:noFill/>
        </p:spPr>
        <p:txBody>
          <a:bodyPr wrap="square" rtlCol="0">
            <a:spAutoFit/>
          </a:bodyPr>
          <a:lstStyle/>
          <a:p>
            <a:pPr marL="457200" indent="-457200">
              <a:buFont typeface="Arial"/>
              <a:buChar char="•"/>
            </a:pPr>
            <a:r>
              <a:rPr lang="en-US" sz="2800" dirty="0"/>
              <a:t>Participating in Advanced Courses in middle school will better prepare students for the content and expectations of Pre-AP/AP/IB courses when they transition to high school.</a:t>
            </a:r>
          </a:p>
          <a:p>
            <a:pPr marL="457200" indent="-457200">
              <a:buFont typeface="Arial"/>
              <a:buChar char="•"/>
            </a:pPr>
            <a:endParaRPr lang="en-US" sz="2800" dirty="0"/>
          </a:p>
          <a:p>
            <a:pPr marL="457200" indent="-457200">
              <a:buFont typeface="Arial"/>
              <a:buChar char="•"/>
            </a:pPr>
            <a:r>
              <a:rPr lang="en-US" sz="2800" dirty="0"/>
              <a:t> Students will have the opportunity to develop self-discipline and time management skills necessary for academic success. </a:t>
            </a:r>
          </a:p>
          <a:p>
            <a:endParaRPr lang="en-US" sz="3200" dirty="0"/>
          </a:p>
          <a:p>
            <a:endParaRPr lang="en-US" sz="3200" dirty="0"/>
          </a:p>
        </p:txBody>
      </p:sp>
      <p:sp>
        <p:nvSpPr>
          <p:cNvPr id="3" name="TextBox 2"/>
          <p:cNvSpPr txBox="1"/>
          <p:nvPr/>
        </p:nvSpPr>
        <p:spPr>
          <a:xfrm>
            <a:off x="329228" y="580156"/>
            <a:ext cx="8560010" cy="646331"/>
          </a:xfrm>
          <a:prstGeom prst="rect">
            <a:avLst/>
          </a:prstGeom>
          <a:noFill/>
        </p:spPr>
        <p:txBody>
          <a:bodyPr wrap="square" rtlCol="0">
            <a:spAutoFit/>
          </a:bodyPr>
          <a:lstStyle/>
          <a:p>
            <a:pPr algn="ctr"/>
            <a:r>
              <a:rPr lang="en-US" sz="3600" b="1" dirty="0"/>
              <a:t>How are Advanced Courses Beneficial?</a:t>
            </a:r>
          </a:p>
        </p:txBody>
      </p:sp>
      <p:pic>
        <p:nvPicPr>
          <p:cNvPr id="2" name="Picture 1" descr="benefits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6459" y="5264446"/>
            <a:ext cx="3605027" cy="1317049"/>
          </a:xfrm>
          <a:prstGeom prst="rect">
            <a:avLst/>
          </a:prstGeom>
        </p:spPr>
      </p:pic>
    </p:spTree>
    <p:extLst>
      <p:ext uri="{BB962C8B-B14F-4D97-AF65-F5344CB8AC3E}">
        <p14:creationId xmlns:p14="http://schemas.microsoft.com/office/powerpoint/2010/main" val="2969412611"/>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9228" y="1854849"/>
            <a:ext cx="8434589" cy="4031873"/>
          </a:xfrm>
          <a:prstGeom prst="rect">
            <a:avLst/>
          </a:prstGeom>
          <a:noFill/>
        </p:spPr>
        <p:txBody>
          <a:bodyPr wrap="square" rtlCol="0">
            <a:spAutoFit/>
          </a:bodyPr>
          <a:lstStyle/>
          <a:p>
            <a:pPr marL="457200" indent="-457200">
              <a:buFont typeface="Arial"/>
              <a:buChar char="•"/>
            </a:pPr>
            <a:r>
              <a:rPr lang="en-US" sz="3200" dirty="0"/>
              <a:t>Students should talk with their teachers if they need additional help. Many teachers offer help during break.  </a:t>
            </a:r>
          </a:p>
          <a:p>
            <a:pPr marL="457200" indent="-457200">
              <a:buFont typeface="Arial"/>
              <a:buChar char="•"/>
            </a:pPr>
            <a:r>
              <a:rPr lang="en-US" sz="3200" dirty="0"/>
              <a:t>Encourage your child to advocate for themselves if they need help. </a:t>
            </a:r>
          </a:p>
          <a:p>
            <a:pPr marL="457200" indent="-457200">
              <a:buFont typeface="Arial"/>
              <a:buChar char="•"/>
            </a:pPr>
            <a:r>
              <a:rPr lang="en-US" sz="3200" dirty="0"/>
              <a:t>There is no remediation available</a:t>
            </a:r>
          </a:p>
          <a:p>
            <a:r>
              <a:rPr lang="en-US" sz="3200" dirty="0"/>
              <a:t>     for students who take advanced classes.</a:t>
            </a:r>
          </a:p>
          <a:p>
            <a:r>
              <a:rPr lang="en-US" sz="3200" dirty="0"/>
              <a:t>     Peer tutoring is available if needed.  </a:t>
            </a:r>
          </a:p>
        </p:txBody>
      </p:sp>
      <p:sp>
        <p:nvSpPr>
          <p:cNvPr id="3" name="TextBox 2"/>
          <p:cNvSpPr txBox="1"/>
          <p:nvPr/>
        </p:nvSpPr>
        <p:spPr>
          <a:xfrm>
            <a:off x="329228" y="580156"/>
            <a:ext cx="8560010" cy="646331"/>
          </a:xfrm>
          <a:prstGeom prst="rect">
            <a:avLst/>
          </a:prstGeom>
          <a:noFill/>
        </p:spPr>
        <p:txBody>
          <a:bodyPr wrap="square" rtlCol="0">
            <a:spAutoFit/>
          </a:bodyPr>
          <a:lstStyle/>
          <a:p>
            <a:pPr algn="ctr"/>
            <a:r>
              <a:rPr lang="en-US" sz="3600" b="1" dirty="0"/>
              <a:t>Can My Student Get Additional Help?</a:t>
            </a:r>
          </a:p>
        </p:txBody>
      </p:sp>
      <p:pic>
        <p:nvPicPr>
          <p:cNvPr id="2" name="Picture 1" descr="37170417-need-help-flat-design-vecto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807" y="1069587"/>
            <a:ext cx="1747890" cy="942163"/>
          </a:xfrm>
          <a:prstGeom prst="rect">
            <a:avLst/>
          </a:prstGeom>
        </p:spPr>
      </p:pic>
      <p:pic>
        <p:nvPicPr>
          <p:cNvPr id="5" name="Picture 4" descr="7181192_ori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0708" y="5403236"/>
            <a:ext cx="1898530" cy="1111848"/>
          </a:xfrm>
          <a:prstGeom prst="rect">
            <a:avLst/>
          </a:prstGeom>
        </p:spPr>
      </p:pic>
    </p:spTree>
    <p:extLst>
      <p:ext uri="{BB962C8B-B14F-4D97-AF65-F5344CB8AC3E}">
        <p14:creationId xmlns:p14="http://schemas.microsoft.com/office/powerpoint/2010/main" val="155311619"/>
      </p:ext>
    </p:extLst>
  </p:cSld>
  <p:clrMapOvr>
    <a:masterClrMapping/>
  </p:clrMapOvr>
  <p:transition spd="slow">
    <p:randomBar dir="vert"/>
  </p:transition>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Capital.thmx</Template>
  <TotalTime>839</TotalTime>
  <Words>1244</Words>
  <Application>Microsoft Macintosh PowerPoint</Application>
  <PresentationFormat>On-screen Show (4:3)</PresentationFormat>
  <Paragraphs>100</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Brush Script MT</vt:lpstr>
      <vt:lpstr>Arial</vt:lpstr>
      <vt:lpstr>Calibri</vt:lpstr>
      <vt:lpstr>Calisto MT</vt:lpstr>
      <vt:lpstr>Wingdings</vt:lpstr>
      <vt:lpstr>Capital</vt:lpstr>
      <vt:lpstr> 7th Grade Advanced Courses: Get the Facts </vt:lpstr>
      <vt:lpstr>7th Grade Advanced Classes  </vt:lpstr>
      <vt:lpstr>How Many Advanced Classes At A Time? One, Two, Three, or None?</vt:lpstr>
      <vt:lpstr>Minimum Criteria for Identification- English and Math  NOT RECOMMENDATION </vt:lpstr>
      <vt:lpstr>Minimum Criteria for Identification- Science  NOT RECOMMENDATION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NJHS Requirements </vt:lpstr>
      <vt:lpstr>PowerPoint Presentation</vt:lpstr>
      <vt:lpstr>Advanced English</vt:lpstr>
      <vt:lpstr>7th Advanced Science</vt:lpstr>
      <vt:lpstr>7th Gifted Civics/Geography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Get the Facts about 15-16 Advanced Courses</dc:title>
  <dc:creator>Kelly Lanicek</dc:creator>
  <cp:lastModifiedBy>Kathryn Doyle</cp:lastModifiedBy>
  <cp:revision>74</cp:revision>
  <cp:lastPrinted>2020-01-13T18:12:46Z</cp:lastPrinted>
  <dcterms:created xsi:type="dcterms:W3CDTF">2015-08-21T21:34:35Z</dcterms:created>
  <dcterms:modified xsi:type="dcterms:W3CDTF">2023-05-09T15:38:57Z</dcterms:modified>
</cp:coreProperties>
</file>